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sldIdLst>
    <p:sldId id="287" r:id="rId2"/>
    <p:sldId id="288" r:id="rId3"/>
    <p:sldId id="291" r:id="rId4"/>
    <p:sldId id="260" r:id="rId5"/>
    <p:sldId id="293" r:id="rId6"/>
    <p:sldId id="292" r:id="rId7"/>
    <p:sldId id="299" r:id="rId8"/>
    <p:sldId id="256" r:id="rId9"/>
    <p:sldId id="294" r:id="rId10"/>
    <p:sldId id="295" r:id="rId11"/>
    <p:sldId id="298" r:id="rId12"/>
    <p:sldId id="296" r:id="rId13"/>
    <p:sldId id="297" r:id="rId14"/>
    <p:sldId id="30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ida bodaj" initials="fb" lastIdx="2" clrIdx="0">
    <p:extLst>
      <p:ext uri="{19B8F6BF-5375-455C-9EA6-DF929625EA0E}">
        <p15:presenceInfo xmlns:p15="http://schemas.microsoft.com/office/powerpoint/2012/main" userId="florida boda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5843-4312-4EE3-93E0-9B23C220F08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4AA232-C3C3-455E-9A3A-E19A75BDDA98}">
      <dgm:prSet/>
      <dgm:spPr/>
      <dgm:t>
        <a:bodyPr/>
        <a:lstStyle/>
        <a:p>
          <a:r>
            <a:rPr lang="en-US" b="1" i="0"/>
            <a:t>Emiljano Bodaj </a:t>
          </a:r>
          <a:r>
            <a:rPr lang="en-US" b="0" i="0"/>
            <a:t>– Project Manager, Gantt Tracker, JDBC + Video, BIClass Reconstruction</a:t>
          </a:r>
          <a:endParaRPr lang="en-US"/>
        </a:p>
      </dgm:t>
    </dgm:pt>
    <dgm:pt modelId="{FC4F9D6D-0AE4-4340-99EB-AEE0EB808342}" type="parTrans" cxnId="{4BD29BD7-0184-4A89-9410-92699D0E3063}">
      <dgm:prSet/>
      <dgm:spPr/>
      <dgm:t>
        <a:bodyPr/>
        <a:lstStyle/>
        <a:p>
          <a:endParaRPr lang="en-US"/>
        </a:p>
      </dgm:t>
    </dgm:pt>
    <dgm:pt modelId="{21F30E00-62BA-4C94-9C0E-8E4DF22804A7}" type="sibTrans" cxnId="{4BD29BD7-0184-4A89-9410-92699D0E3063}">
      <dgm:prSet/>
      <dgm:spPr/>
      <dgm:t>
        <a:bodyPr/>
        <a:lstStyle/>
        <a:p>
          <a:endParaRPr lang="en-US"/>
        </a:p>
      </dgm:t>
    </dgm:pt>
    <dgm:pt modelId="{7373A157-E1B3-406F-A794-3E7A7431BB7F}">
      <dgm:prSet/>
      <dgm:spPr/>
      <dgm:t>
        <a:bodyPr/>
        <a:lstStyle/>
        <a:p>
          <a:r>
            <a:rPr lang="en-US" b="1" i="0"/>
            <a:t>Nabila Ahmed </a:t>
          </a:r>
          <a:r>
            <a:rPr lang="en-US" b="0" i="0"/>
            <a:t>– Associate Manager, BIClass Reconstruction</a:t>
          </a:r>
          <a:endParaRPr lang="en-US"/>
        </a:p>
      </dgm:t>
    </dgm:pt>
    <dgm:pt modelId="{68B51212-D96D-44EF-8051-F150457832D2}" type="parTrans" cxnId="{BD3FD93A-AF24-4974-B7E7-BC56E13C8575}">
      <dgm:prSet/>
      <dgm:spPr/>
      <dgm:t>
        <a:bodyPr/>
        <a:lstStyle/>
        <a:p>
          <a:endParaRPr lang="en-US"/>
        </a:p>
      </dgm:t>
    </dgm:pt>
    <dgm:pt modelId="{FDB550FD-E35E-4CEC-B7F3-58B508771C57}" type="sibTrans" cxnId="{BD3FD93A-AF24-4974-B7E7-BC56E13C8575}">
      <dgm:prSet/>
      <dgm:spPr/>
      <dgm:t>
        <a:bodyPr/>
        <a:lstStyle/>
        <a:p>
          <a:endParaRPr lang="en-US"/>
        </a:p>
      </dgm:t>
    </dgm:pt>
    <dgm:pt modelId="{EF2F11C7-60B5-4AB5-99B2-8467E6110428}">
      <dgm:prSet/>
      <dgm:spPr/>
      <dgm:t>
        <a:bodyPr/>
        <a:lstStyle/>
        <a:p>
          <a:r>
            <a:rPr lang="en-US" b="1" i="0"/>
            <a:t>Jason Brandwein </a:t>
          </a:r>
          <a:r>
            <a:rPr lang="en-US" b="0" i="0"/>
            <a:t>– JDBC, BIClass </a:t>
          </a:r>
          <a:endParaRPr lang="en-US"/>
        </a:p>
      </dgm:t>
    </dgm:pt>
    <dgm:pt modelId="{F243FA21-4C8C-49F4-A00C-7B5D88C5CF46}" type="parTrans" cxnId="{8A2F00B4-BBE2-40EF-8A4D-999C3C239F32}">
      <dgm:prSet/>
      <dgm:spPr/>
      <dgm:t>
        <a:bodyPr/>
        <a:lstStyle/>
        <a:p>
          <a:endParaRPr lang="en-US"/>
        </a:p>
      </dgm:t>
    </dgm:pt>
    <dgm:pt modelId="{75501573-34F0-4A48-A827-779756B42906}" type="sibTrans" cxnId="{8A2F00B4-BBE2-40EF-8A4D-999C3C239F32}">
      <dgm:prSet/>
      <dgm:spPr/>
      <dgm:t>
        <a:bodyPr/>
        <a:lstStyle/>
        <a:p>
          <a:endParaRPr lang="en-US"/>
        </a:p>
      </dgm:t>
    </dgm:pt>
    <dgm:pt modelId="{A84CD1A9-1E8F-4455-BF71-9EB75244B832}">
      <dgm:prSet/>
      <dgm:spPr/>
      <dgm:t>
        <a:bodyPr/>
        <a:lstStyle/>
        <a:p>
          <a:r>
            <a:rPr lang="en-US" b="1" i="0"/>
            <a:t>Juhao Chen </a:t>
          </a:r>
          <a:r>
            <a:rPr lang="en-US" b="0" i="0"/>
            <a:t>– Presentation Related task, BIClass</a:t>
          </a:r>
          <a:endParaRPr lang="en-US"/>
        </a:p>
      </dgm:t>
    </dgm:pt>
    <dgm:pt modelId="{F3235C9E-DA29-41C3-BEAB-96A272C68F70}" type="parTrans" cxnId="{25A5005B-EBCF-4C6A-B0A5-FFE3A79F6E66}">
      <dgm:prSet/>
      <dgm:spPr/>
      <dgm:t>
        <a:bodyPr/>
        <a:lstStyle/>
        <a:p>
          <a:endParaRPr lang="en-US"/>
        </a:p>
      </dgm:t>
    </dgm:pt>
    <dgm:pt modelId="{6C29E57A-465F-4D42-B371-958A316707E8}" type="sibTrans" cxnId="{25A5005B-EBCF-4C6A-B0A5-FFE3A79F6E66}">
      <dgm:prSet/>
      <dgm:spPr/>
      <dgm:t>
        <a:bodyPr/>
        <a:lstStyle/>
        <a:p>
          <a:endParaRPr lang="en-US"/>
        </a:p>
      </dgm:t>
    </dgm:pt>
    <dgm:pt modelId="{DA6620CB-D75C-42AE-BBAB-CF4D1AC28FBA}">
      <dgm:prSet/>
      <dgm:spPr/>
      <dgm:t>
        <a:bodyPr/>
        <a:lstStyle/>
        <a:p>
          <a:r>
            <a:rPr lang="en-US" b="1" i="0"/>
            <a:t>Lin Chen </a:t>
          </a:r>
          <a:r>
            <a:rPr lang="en-US" b="0" i="0"/>
            <a:t>–  Presentation Related task, BIClass</a:t>
          </a:r>
          <a:endParaRPr lang="en-US"/>
        </a:p>
      </dgm:t>
    </dgm:pt>
    <dgm:pt modelId="{0A15FB12-2324-440F-A9F4-AF27BFC1BE1A}" type="parTrans" cxnId="{B2B4CF6D-A1D4-467C-8FCB-6D6A75FF38E4}">
      <dgm:prSet/>
      <dgm:spPr/>
      <dgm:t>
        <a:bodyPr/>
        <a:lstStyle/>
        <a:p>
          <a:endParaRPr lang="en-US"/>
        </a:p>
      </dgm:t>
    </dgm:pt>
    <dgm:pt modelId="{661C2968-4479-41F8-B7DA-62DCF10696A4}" type="sibTrans" cxnId="{B2B4CF6D-A1D4-467C-8FCB-6D6A75FF38E4}">
      <dgm:prSet/>
      <dgm:spPr/>
      <dgm:t>
        <a:bodyPr/>
        <a:lstStyle/>
        <a:p>
          <a:endParaRPr lang="en-US"/>
        </a:p>
      </dgm:t>
    </dgm:pt>
    <dgm:pt modelId="{C20F5B92-C788-4966-98F1-A1B1130A402C}">
      <dgm:prSet/>
      <dgm:spPr/>
      <dgm:t>
        <a:bodyPr/>
        <a:lstStyle/>
        <a:p>
          <a:r>
            <a:rPr lang="en-US" b="1" i="0"/>
            <a:t>Danny Mancheno </a:t>
          </a:r>
          <a:r>
            <a:rPr lang="en-US" b="0" i="0"/>
            <a:t>– Video Editor (Adobe Premier), BIClass</a:t>
          </a:r>
          <a:endParaRPr lang="en-US"/>
        </a:p>
      </dgm:t>
    </dgm:pt>
    <dgm:pt modelId="{4C9FB799-26E7-4FF2-BA2D-D0AD1B8EBA28}" type="parTrans" cxnId="{A98DD852-2C6E-46EA-8723-011162DF41D2}">
      <dgm:prSet/>
      <dgm:spPr/>
      <dgm:t>
        <a:bodyPr/>
        <a:lstStyle/>
        <a:p>
          <a:endParaRPr lang="en-US"/>
        </a:p>
      </dgm:t>
    </dgm:pt>
    <dgm:pt modelId="{8916DCD4-4BCC-401D-8D5F-F775CB943D4D}" type="sibTrans" cxnId="{A98DD852-2C6E-46EA-8723-011162DF41D2}">
      <dgm:prSet/>
      <dgm:spPr/>
      <dgm:t>
        <a:bodyPr/>
        <a:lstStyle/>
        <a:p>
          <a:endParaRPr lang="en-US"/>
        </a:p>
      </dgm:t>
    </dgm:pt>
    <dgm:pt modelId="{6005AA1E-461B-4A65-93C8-4BCC9407DCCD}" type="pres">
      <dgm:prSet presAssocID="{000F5843-4312-4EE3-93E0-9B23C220F088}" presName="linear" presStyleCnt="0">
        <dgm:presLayoutVars>
          <dgm:animLvl val="lvl"/>
          <dgm:resizeHandles val="exact"/>
        </dgm:presLayoutVars>
      </dgm:prSet>
      <dgm:spPr/>
    </dgm:pt>
    <dgm:pt modelId="{17B13B0C-9D9F-4EA7-8998-07796F9AA759}" type="pres">
      <dgm:prSet presAssocID="{284AA232-C3C3-455E-9A3A-E19A75BDDA9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0AD85F2-728C-4FBF-81C3-A3D75A11C4BE}" type="pres">
      <dgm:prSet presAssocID="{21F30E00-62BA-4C94-9C0E-8E4DF22804A7}" presName="spacer" presStyleCnt="0"/>
      <dgm:spPr/>
    </dgm:pt>
    <dgm:pt modelId="{B25B976E-8730-4CD4-9DF5-DE2D92784ED5}" type="pres">
      <dgm:prSet presAssocID="{7373A157-E1B3-406F-A794-3E7A7431BB7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E9B01BB-A396-4D0C-8D56-D82149B03126}" type="pres">
      <dgm:prSet presAssocID="{FDB550FD-E35E-4CEC-B7F3-58B508771C57}" presName="spacer" presStyleCnt="0"/>
      <dgm:spPr/>
    </dgm:pt>
    <dgm:pt modelId="{ADB457FC-3A6E-4994-8DE7-C61A981797CF}" type="pres">
      <dgm:prSet presAssocID="{EF2F11C7-60B5-4AB5-99B2-8467E611042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8AC7010-A828-4631-901A-86A4F85F12F6}" type="pres">
      <dgm:prSet presAssocID="{75501573-34F0-4A48-A827-779756B42906}" presName="spacer" presStyleCnt="0"/>
      <dgm:spPr/>
    </dgm:pt>
    <dgm:pt modelId="{F0623CFE-05C3-4F66-A7D7-C0AC16B31874}" type="pres">
      <dgm:prSet presAssocID="{A84CD1A9-1E8F-4455-BF71-9EB75244B83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39F6247-2387-4768-84FF-5DEFE03E6295}" type="pres">
      <dgm:prSet presAssocID="{6C29E57A-465F-4D42-B371-958A316707E8}" presName="spacer" presStyleCnt="0"/>
      <dgm:spPr/>
    </dgm:pt>
    <dgm:pt modelId="{50E9AF88-965E-4A62-84A8-1642BCBEFE64}" type="pres">
      <dgm:prSet presAssocID="{DA6620CB-D75C-42AE-BBAB-CF4D1AC28FB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3CF1FA-6EC1-4138-9E7B-23D1D94DB790}" type="pres">
      <dgm:prSet presAssocID="{661C2968-4479-41F8-B7DA-62DCF10696A4}" presName="spacer" presStyleCnt="0"/>
      <dgm:spPr/>
    </dgm:pt>
    <dgm:pt modelId="{157F0BE1-217E-48CF-A02C-5997E13FB543}" type="pres">
      <dgm:prSet presAssocID="{C20F5B92-C788-4966-98F1-A1B1130A402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D3AA816-5C30-40FD-B578-2CB3E5381FA5}" type="presOf" srcId="{C20F5B92-C788-4966-98F1-A1B1130A402C}" destId="{157F0BE1-217E-48CF-A02C-5997E13FB543}" srcOrd="0" destOrd="0" presId="urn:microsoft.com/office/officeart/2005/8/layout/vList2"/>
    <dgm:cxn modelId="{BD3FD93A-AF24-4974-B7E7-BC56E13C8575}" srcId="{000F5843-4312-4EE3-93E0-9B23C220F088}" destId="{7373A157-E1B3-406F-A794-3E7A7431BB7F}" srcOrd="1" destOrd="0" parTransId="{68B51212-D96D-44EF-8051-F150457832D2}" sibTransId="{FDB550FD-E35E-4CEC-B7F3-58B508771C57}"/>
    <dgm:cxn modelId="{25A5005B-EBCF-4C6A-B0A5-FFE3A79F6E66}" srcId="{000F5843-4312-4EE3-93E0-9B23C220F088}" destId="{A84CD1A9-1E8F-4455-BF71-9EB75244B832}" srcOrd="3" destOrd="0" parTransId="{F3235C9E-DA29-41C3-BEAB-96A272C68F70}" sibTransId="{6C29E57A-465F-4D42-B371-958A316707E8}"/>
    <dgm:cxn modelId="{4B164F46-4CC2-4846-AD0D-20D5E13EEEC5}" type="presOf" srcId="{EF2F11C7-60B5-4AB5-99B2-8467E6110428}" destId="{ADB457FC-3A6E-4994-8DE7-C61A981797CF}" srcOrd="0" destOrd="0" presId="urn:microsoft.com/office/officeart/2005/8/layout/vList2"/>
    <dgm:cxn modelId="{B2B4CF6D-A1D4-467C-8FCB-6D6A75FF38E4}" srcId="{000F5843-4312-4EE3-93E0-9B23C220F088}" destId="{DA6620CB-D75C-42AE-BBAB-CF4D1AC28FBA}" srcOrd="4" destOrd="0" parTransId="{0A15FB12-2324-440F-A9F4-AF27BFC1BE1A}" sibTransId="{661C2968-4479-41F8-B7DA-62DCF10696A4}"/>
    <dgm:cxn modelId="{3E926C70-E058-4E37-84C8-F754C2CEEF46}" type="presOf" srcId="{7373A157-E1B3-406F-A794-3E7A7431BB7F}" destId="{B25B976E-8730-4CD4-9DF5-DE2D92784ED5}" srcOrd="0" destOrd="0" presId="urn:microsoft.com/office/officeart/2005/8/layout/vList2"/>
    <dgm:cxn modelId="{A98DD852-2C6E-46EA-8723-011162DF41D2}" srcId="{000F5843-4312-4EE3-93E0-9B23C220F088}" destId="{C20F5B92-C788-4966-98F1-A1B1130A402C}" srcOrd="5" destOrd="0" parTransId="{4C9FB799-26E7-4FF2-BA2D-D0AD1B8EBA28}" sibTransId="{8916DCD4-4BCC-401D-8D5F-F775CB943D4D}"/>
    <dgm:cxn modelId="{53F4BD9E-01E2-49ED-BC5E-98FBBC871016}" type="presOf" srcId="{284AA232-C3C3-455E-9A3A-E19A75BDDA98}" destId="{17B13B0C-9D9F-4EA7-8998-07796F9AA759}" srcOrd="0" destOrd="0" presId="urn:microsoft.com/office/officeart/2005/8/layout/vList2"/>
    <dgm:cxn modelId="{8A2F00B4-BBE2-40EF-8A4D-999C3C239F32}" srcId="{000F5843-4312-4EE3-93E0-9B23C220F088}" destId="{EF2F11C7-60B5-4AB5-99B2-8467E6110428}" srcOrd="2" destOrd="0" parTransId="{F243FA21-4C8C-49F4-A00C-7B5D88C5CF46}" sibTransId="{75501573-34F0-4A48-A827-779756B42906}"/>
    <dgm:cxn modelId="{83945CBA-DDAC-4AE4-A5D7-DF968B0AB787}" type="presOf" srcId="{DA6620CB-D75C-42AE-BBAB-CF4D1AC28FBA}" destId="{50E9AF88-965E-4A62-84A8-1642BCBEFE64}" srcOrd="0" destOrd="0" presId="urn:microsoft.com/office/officeart/2005/8/layout/vList2"/>
    <dgm:cxn modelId="{3ED1C7BE-48A7-48DD-B5AE-E2C4BE6205F5}" type="presOf" srcId="{A84CD1A9-1E8F-4455-BF71-9EB75244B832}" destId="{F0623CFE-05C3-4F66-A7D7-C0AC16B31874}" srcOrd="0" destOrd="0" presId="urn:microsoft.com/office/officeart/2005/8/layout/vList2"/>
    <dgm:cxn modelId="{A7E7F6C7-190B-4744-83EE-F37E0129F698}" type="presOf" srcId="{000F5843-4312-4EE3-93E0-9B23C220F088}" destId="{6005AA1E-461B-4A65-93C8-4BCC9407DCCD}" srcOrd="0" destOrd="0" presId="urn:microsoft.com/office/officeart/2005/8/layout/vList2"/>
    <dgm:cxn modelId="{4BD29BD7-0184-4A89-9410-92699D0E3063}" srcId="{000F5843-4312-4EE3-93E0-9B23C220F088}" destId="{284AA232-C3C3-455E-9A3A-E19A75BDDA98}" srcOrd="0" destOrd="0" parTransId="{FC4F9D6D-0AE4-4340-99EB-AEE0EB808342}" sibTransId="{21F30E00-62BA-4C94-9C0E-8E4DF22804A7}"/>
    <dgm:cxn modelId="{4D209CEE-0A9F-4B9B-BEE9-B863BF81F899}" type="presParOf" srcId="{6005AA1E-461B-4A65-93C8-4BCC9407DCCD}" destId="{17B13B0C-9D9F-4EA7-8998-07796F9AA759}" srcOrd="0" destOrd="0" presId="urn:microsoft.com/office/officeart/2005/8/layout/vList2"/>
    <dgm:cxn modelId="{260BC681-9603-4AD9-AC65-C7C205F98AC1}" type="presParOf" srcId="{6005AA1E-461B-4A65-93C8-4BCC9407DCCD}" destId="{80AD85F2-728C-4FBF-81C3-A3D75A11C4BE}" srcOrd="1" destOrd="0" presId="urn:microsoft.com/office/officeart/2005/8/layout/vList2"/>
    <dgm:cxn modelId="{E55C8669-96E8-4131-B12D-E7DEA926C9FD}" type="presParOf" srcId="{6005AA1E-461B-4A65-93C8-4BCC9407DCCD}" destId="{B25B976E-8730-4CD4-9DF5-DE2D92784ED5}" srcOrd="2" destOrd="0" presId="urn:microsoft.com/office/officeart/2005/8/layout/vList2"/>
    <dgm:cxn modelId="{28616C34-244A-40DD-9A21-347DFE5D125C}" type="presParOf" srcId="{6005AA1E-461B-4A65-93C8-4BCC9407DCCD}" destId="{BE9B01BB-A396-4D0C-8D56-D82149B03126}" srcOrd="3" destOrd="0" presId="urn:microsoft.com/office/officeart/2005/8/layout/vList2"/>
    <dgm:cxn modelId="{498CA9F3-24F6-4D2C-A6B7-07B52BD7174F}" type="presParOf" srcId="{6005AA1E-461B-4A65-93C8-4BCC9407DCCD}" destId="{ADB457FC-3A6E-4994-8DE7-C61A981797CF}" srcOrd="4" destOrd="0" presId="urn:microsoft.com/office/officeart/2005/8/layout/vList2"/>
    <dgm:cxn modelId="{519AB9F8-5663-4807-879B-B301EF19FC0B}" type="presParOf" srcId="{6005AA1E-461B-4A65-93C8-4BCC9407DCCD}" destId="{08AC7010-A828-4631-901A-86A4F85F12F6}" srcOrd="5" destOrd="0" presId="urn:microsoft.com/office/officeart/2005/8/layout/vList2"/>
    <dgm:cxn modelId="{46E0DE54-2667-4735-80A2-0CF3E59CBB38}" type="presParOf" srcId="{6005AA1E-461B-4A65-93C8-4BCC9407DCCD}" destId="{F0623CFE-05C3-4F66-A7D7-C0AC16B31874}" srcOrd="6" destOrd="0" presId="urn:microsoft.com/office/officeart/2005/8/layout/vList2"/>
    <dgm:cxn modelId="{711420DB-1F15-4E7B-91D1-668D7D5AEB1D}" type="presParOf" srcId="{6005AA1E-461B-4A65-93C8-4BCC9407DCCD}" destId="{139F6247-2387-4768-84FF-5DEFE03E6295}" srcOrd="7" destOrd="0" presId="urn:microsoft.com/office/officeart/2005/8/layout/vList2"/>
    <dgm:cxn modelId="{60B65C5A-9248-45E4-AB92-CEFCB45A761D}" type="presParOf" srcId="{6005AA1E-461B-4A65-93C8-4BCC9407DCCD}" destId="{50E9AF88-965E-4A62-84A8-1642BCBEFE64}" srcOrd="8" destOrd="0" presId="urn:microsoft.com/office/officeart/2005/8/layout/vList2"/>
    <dgm:cxn modelId="{7A24BF19-044B-4050-ADD5-6A7AB97989EE}" type="presParOf" srcId="{6005AA1E-461B-4A65-93C8-4BCC9407DCCD}" destId="{B93CF1FA-6EC1-4138-9E7B-23D1D94DB790}" srcOrd="9" destOrd="0" presId="urn:microsoft.com/office/officeart/2005/8/layout/vList2"/>
    <dgm:cxn modelId="{64258EA2-1D53-4CA1-9ED4-BC2B7D3A1A42}" type="presParOf" srcId="{6005AA1E-461B-4A65-93C8-4BCC9407DCCD}" destId="{157F0BE1-217E-48CF-A02C-5997E13FB54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13B0C-9D9F-4EA7-8998-07796F9AA759}">
      <dsp:nvSpPr>
        <dsp:cNvPr id="0" name=""/>
        <dsp:cNvSpPr/>
      </dsp:nvSpPr>
      <dsp:spPr>
        <a:xfrm>
          <a:off x="0" y="8280"/>
          <a:ext cx="6496050" cy="716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Emiljano Bodaj </a:t>
          </a:r>
          <a:r>
            <a:rPr lang="en-US" sz="1800" b="0" i="0" kern="1200"/>
            <a:t>– Project Manager, Gantt Tracker, JDBC + Video, BIClass Reconstruction</a:t>
          </a:r>
          <a:endParaRPr lang="en-US" sz="1800" kern="1200"/>
        </a:p>
      </dsp:txBody>
      <dsp:txXfrm>
        <a:off x="34954" y="43234"/>
        <a:ext cx="6426142" cy="646132"/>
      </dsp:txXfrm>
    </dsp:sp>
    <dsp:sp modelId="{B25B976E-8730-4CD4-9DF5-DE2D92784ED5}">
      <dsp:nvSpPr>
        <dsp:cNvPr id="0" name=""/>
        <dsp:cNvSpPr/>
      </dsp:nvSpPr>
      <dsp:spPr>
        <a:xfrm>
          <a:off x="0" y="776160"/>
          <a:ext cx="6496050" cy="716040"/>
        </a:xfrm>
        <a:prstGeom prst="roundRect">
          <a:avLst/>
        </a:prstGeom>
        <a:gradFill rotWithShape="0">
          <a:gsLst>
            <a:gs pos="0">
              <a:schemeClr val="accent2">
                <a:hueOff val="270963"/>
                <a:satOff val="-1326"/>
                <a:lumOff val="745"/>
                <a:alphaOff val="0"/>
                <a:tint val="98000"/>
                <a:lumMod val="114000"/>
              </a:schemeClr>
            </a:gs>
            <a:gs pos="100000">
              <a:schemeClr val="accent2">
                <a:hueOff val="270963"/>
                <a:satOff val="-1326"/>
                <a:lumOff val="74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Nabila Ahmed </a:t>
          </a:r>
          <a:r>
            <a:rPr lang="en-US" sz="1800" b="0" i="0" kern="1200"/>
            <a:t>– Associate Manager, BIClass Reconstruction</a:t>
          </a:r>
          <a:endParaRPr lang="en-US" sz="1800" kern="1200"/>
        </a:p>
      </dsp:txBody>
      <dsp:txXfrm>
        <a:off x="34954" y="811114"/>
        <a:ext cx="6426142" cy="646132"/>
      </dsp:txXfrm>
    </dsp:sp>
    <dsp:sp modelId="{ADB457FC-3A6E-4994-8DE7-C61A981797CF}">
      <dsp:nvSpPr>
        <dsp:cNvPr id="0" name=""/>
        <dsp:cNvSpPr/>
      </dsp:nvSpPr>
      <dsp:spPr>
        <a:xfrm>
          <a:off x="0" y="1544040"/>
          <a:ext cx="6496050" cy="716040"/>
        </a:xfrm>
        <a:prstGeom prst="roundRect">
          <a:avLst/>
        </a:prstGeom>
        <a:gradFill rotWithShape="0">
          <a:gsLst>
            <a:gs pos="0">
              <a:schemeClr val="accent2">
                <a:hueOff val="541926"/>
                <a:satOff val="-2653"/>
                <a:lumOff val="1490"/>
                <a:alphaOff val="0"/>
                <a:tint val="98000"/>
                <a:lumMod val="114000"/>
              </a:schemeClr>
            </a:gs>
            <a:gs pos="100000">
              <a:schemeClr val="accent2">
                <a:hueOff val="541926"/>
                <a:satOff val="-2653"/>
                <a:lumOff val="149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Jason Brandwein </a:t>
          </a:r>
          <a:r>
            <a:rPr lang="en-US" sz="1800" b="0" i="0" kern="1200"/>
            <a:t>– JDBC, BIClass </a:t>
          </a:r>
          <a:endParaRPr lang="en-US" sz="1800" kern="1200"/>
        </a:p>
      </dsp:txBody>
      <dsp:txXfrm>
        <a:off x="34954" y="1578994"/>
        <a:ext cx="6426142" cy="646132"/>
      </dsp:txXfrm>
    </dsp:sp>
    <dsp:sp modelId="{F0623CFE-05C3-4F66-A7D7-C0AC16B31874}">
      <dsp:nvSpPr>
        <dsp:cNvPr id="0" name=""/>
        <dsp:cNvSpPr/>
      </dsp:nvSpPr>
      <dsp:spPr>
        <a:xfrm>
          <a:off x="0" y="2311920"/>
          <a:ext cx="6496050" cy="716040"/>
        </a:xfrm>
        <a:prstGeom prst="roundRect">
          <a:avLst/>
        </a:prstGeom>
        <a:gradFill rotWithShape="0">
          <a:gsLst>
            <a:gs pos="0">
              <a:schemeClr val="accent2">
                <a:hueOff val="812888"/>
                <a:satOff val="-3979"/>
                <a:lumOff val="2235"/>
                <a:alphaOff val="0"/>
                <a:tint val="98000"/>
                <a:lumMod val="114000"/>
              </a:schemeClr>
            </a:gs>
            <a:gs pos="100000">
              <a:schemeClr val="accent2">
                <a:hueOff val="812888"/>
                <a:satOff val="-3979"/>
                <a:lumOff val="223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Juhao Chen </a:t>
          </a:r>
          <a:r>
            <a:rPr lang="en-US" sz="1800" b="0" i="0" kern="1200"/>
            <a:t>– Presentation Related task, BIClass</a:t>
          </a:r>
          <a:endParaRPr lang="en-US" sz="1800" kern="1200"/>
        </a:p>
      </dsp:txBody>
      <dsp:txXfrm>
        <a:off x="34954" y="2346874"/>
        <a:ext cx="6426142" cy="646132"/>
      </dsp:txXfrm>
    </dsp:sp>
    <dsp:sp modelId="{50E9AF88-965E-4A62-84A8-1642BCBEFE64}">
      <dsp:nvSpPr>
        <dsp:cNvPr id="0" name=""/>
        <dsp:cNvSpPr/>
      </dsp:nvSpPr>
      <dsp:spPr>
        <a:xfrm>
          <a:off x="0" y="3079800"/>
          <a:ext cx="6496050" cy="716040"/>
        </a:xfrm>
        <a:prstGeom prst="roundRect">
          <a:avLst/>
        </a:prstGeom>
        <a:gradFill rotWithShape="0">
          <a:gsLst>
            <a:gs pos="0">
              <a:schemeClr val="accent2">
                <a:hueOff val="1083851"/>
                <a:satOff val="-5306"/>
                <a:lumOff val="2980"/>
                <a:alphaOff val="0"/>
                <a:tint val="98000"/>
                <a:lumMod val="114000"/>
              </a:schemeClr>
            </a:gs>
            <a:gs pos="100000">
              <a:schemeClr val="accent2">
                <a:hueOff val="1083851"/>
                <a:satOff val="-5306"/>
                <a:lumOff val="298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Lin Chen </a:t>
          </a:r>
          <a:r>
            <a:rPr lang="en-US" sz="1800" b="0" i="0" kern="1200"/>
            <a:t>–  Presentation Related task, BIClass</a:t>
          </a:r>
          <a:endParaRPr lang="en-US" sz="1800" kern="1200"/>
        </a:p>
      </dsp:txBody>
      <dsp:txXfrm>
        <a:off x="34954" y="3114754"/>
        <a:ext cx="6426142" cy="646132"/>
      </dsp:txXfrm>
    </dsp:sp>
    <dsp:sp modelId="{157F0BE1-217E-48CF-A02C-5997E13FB543}">
      <dsp:nvSpPr>
        <dsp:cNvPr id="0" name=""/>
        <dsp:cNvSpPr/>
      </dsp:nvSpPr>
      <dsp:spPr>
        <a:xfrm>
          <a:off x="0" y="3847680"/>
          <a:ext cx="6496050" cy="71604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Danny Mancheno </a:t>
          </a:r>
          <a:r>
            <a:rPr lang="en-US" sz="1800" b="0" i="0" kern="1200"/>
            <a:t>– Video Editor (Adobe Premier), BIClass</a:t>
          </a:r>
          <a:endParaRPr lang="en-US" sz="1800" kern="1200"/>
        </a:p>
      </dsp:txBody>
      <dsp:txXfrm>
        <a:off x="34954" y="3882634"/>
        <a:ext cx="6426142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24374-9C1D-49ED-8B45-1FB609E21B39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93B1-B8BD-4782-A759-3BD0925FC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97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2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10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585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35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83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29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1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1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0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1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7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3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8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1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636FF9-30B7-4BE1-BF66-AE15FCB8CC9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40E6B-39F9-4965-9BD0-7DA140C55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7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pn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5DAD8-141A-4C51-B639-AD771DF7BF73}"/>
              </a:ext>
            </a:extLst>
          </p:cNvPr>
          <p:cNvSpPr txBox="1"/>
          <p:nvPr/>
        </p:nvSpPr>
        <p:spPr>
          <a:xfrm>
            <a:off x="4872012" y="1447800"/>
            <a:ext cx="5222325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Presentation for G9-3 (C915) – Project 2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9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By Emiljano Bodaj, Nabila Ahmed, Jason Brandwein, Juhao Chen, Lin Chen, Danny Mancheno</a:t>
            </a:r>
          </a:p>
        </p:txBody>
      </p:sp>
      <p:sp>
        <p:nvSpPr>
          <p:cNvPr id="8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Image result for queens college logo">
            <a:extLst>
              <a:ext uri="{FF2B5EF4-FFF2-40B4-BE49-F238E27FC236}">
                <a16:creationId xmlns:a16="http://schemas.microsoft.com/office/drawing/2014/main" id="{FE73FDE0-26E4-4C34-99DD-A81D5016D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40" y="2350210"/>
            <a:ext cx="2936836" cy="23861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8EBD4A3-5566-4111-AF00-BDBC751A6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423"/>
    </mc:Choice>
    <mc:Fallback>
      <p:transition spd="slow" advTm="7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139C7-B260-49E3-81FA-FA70B8508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37" y="1553218"/>
            <a:ext cx="5819163" cy="864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E9BE0-DEC5-45A7-8087-0AEC06D15C25}"/>
              </a:ext>
            </a:extLst>
          </p:cNvPr>
          <p:cNvSpPr txBox="1"/>
          <p:nvPr/>
        </p:nvSpPr>
        <p:spPr>
          <a:xfrm>
            <a:off x="276837" y="478172"/>
            <a:ext cx="1014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the sequence </a:t>
            </a:r>
            <a:r>
              <a:rPr lang="en-US" dirty="0" err="1"/>
              <a:t>PkSequence.WorkFlowStepsRowCount</a:t>
            </a:r>
            <a:r>
              <a:rPr lang="en-US" dirty="0"/>
              <a:t> to number the steps in the</a:t>
            </a:r>
          </a:p>
          <a:p>
            <a:r>
              <a:rPr lang="en-US" dirty="0" err="1"/>
              <a:t>Process.WorkFlowSteps</a:t>
            </a:r>
            <a:r>
              <a:rPr lang="en-US" dirty="0"/>
              <a:t> table. It will also be used in other ways throughout the project.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DE9F1-9F9D-457B-AD06-531D903B2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37" y="2763371"/>
            <a:ext cx="8218658" cy="2931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2F16A-A22E-4142-B453-9AEBAEFC8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225" y="3425152"/>
            <a:ext cx="2798636" cy="2269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5A3053-92A8-4CE2-90D7-ED8C18AF2010}"/>
              </a:ext>
            </a:extLst>
          </p:cNvPr>
          <p:cNvSpPr txBox="1"/>
          <p:nvPr/>
        </p:nvSpPr>
        <p:spPr>
          <a:xfrm>
            <a:off x="9055622" y="2692508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the required</a:t>
            </a:r>
          </a:p>
          <a:p>
            <a:r>
              <a:rPr lang="en-US" dirty="0"/>
              <a:t>Schemas for the Project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0B4E8CC-D8EB-438C-A4FA-E1CE276DD0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64"/>
    </mc:Choice>
    <mc:Fallback>
      <p:transition spd="slow" advTm="50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9F29BF-61D4-4C53-BAD9-DA83C61AB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40" y="1063895"/>
            <a:ext cx="6597610" cy="5650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876246-666E-481A-BBE6-4A77057D51A7}"/>
              </a:ext>
            </a:extLst>
          </p:cNvPr>
          <p:cNvSpPr txBox="1"/>
          <p:nvPr/>
        </p:nvSpPr>
        <p:spPr>
          <a:xfrm>
            <a:off x="1847317" y="261258"/>
            <a:ext cx="7457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the </a:t>
            </a:r>
            <a:r>
              <a:rPr lang="en-US" dirty="0" err="1"/>
              <a:t>DbSecurity.UserAuthorization</a:t>
            </a:r>
            <a:r>
              <a:rPr lang="en-US" dirty="0"/>
              <a:t> table and inserting the</a:t>
            </a:r>
          </a:p>
          <a:p>
            <a:r>
              <a:rPr lang="en-US" dirty="0"/>
              <a:t> group’s information into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0CBB0-0276-4953-9F4A-75FA6CB7A152}"/>
              </a:ext>
            </a:extLst>
          </p:cNvPr>
          <p:cNvSpPr txBox="1"/>
          <p:nvPr/>
        </p:nvSpPr>
        <p:spPr>
          <a:xfrm>
            <a:off x="8043149" y="1468073"/>
            <a:ext cx="3516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</a:t>
            </a:r>
            <a:r>
              <a:rPr lang="en-US" dirty="0" err="1"/>
              <a:t>UserAuthorization</a:t>
            </a:r>
            <a:endParaRPr lang="en-US" dirty="0"/>
          </a:p>
          <a:p>
            <a:r>
              <a:rPr lang="en-US" dirty="0"/>
              <a:t>Number refers to a different team member</a:t>
            </a:r>
          </a:p>
          <a:p>
            <a:endParaRPr lang="en-US" dirty="0"/>
          </a:p>
          <a:p>
            <a:r>
              <a:rPr lang="en-US" dirty="0"/>
              <a:t>i.e. </a:t>
            </a:r>
          </a:p>
          <a:p>
            <a:r>
              <a:rPr lang="en-US" dirty="0"/>
              <a:t>1 = </a:t>
            </a:r>
            <a:r>
              <a:rPr lang="en-US" dirty="0" err="1"/>
              <a:t>Emiljano</a:t>
            </a:r>
            <a:r>
              <a:rPr lang="en-US" dirty="0"/>
              <a:t> Bodaj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7FC21BD-5CB0-471B-9532-F89309F64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9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88"/>
    </mc:Choice>
    <mc:Fallback>
      <p:transition spd="slow" advTm="37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00EEF-3AB0-4F4B-A1C3-091E3489E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954" y="1572698"/>
            <a:ext cx="3618695" cy="3383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9F7AF-8A13-4AC3-9498-DF048BDB6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61" y="1708237"/>
            <a:ext cx="5336592" cy="38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BEAB8-CE0D-4F45-8D94-354E55199C33}"/>
              </a:ext>
            </a:extLst>
          </p:cNvPr>
          <p:cNvSpPr txBox="1"/>
          <p:nvPr/>
        </p:nvSpPr>
        <p:spPr>
          <a:xfrm>
            <a:off x="959950" y="443166"/>
            <a:ext cx="923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the Project2.WorkFlowSteps table and </a:t>
            </a:r>
            <a:r>
              <a:rPr lang="en-US" dirty="0" err="1"/>
              <a:t>Process.usp_TrackWorkFlow</a:t>
            </a:r>
            <a:r>
              <a:rPr lang="en-US" dirty="0"/>
              <a:t> proc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01E9D-5279-4E16-825F-5BDACE74C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61" y="1031736"/>
            <a:ext cx="9073651" cy="457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DBDFB-82E0-48A1-8A74-E9A22834A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0013" y="5039781"/>
            <a:ext cx="5440575" cy="160361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7CECFA6-BD00-40B9-AE23-6E65FEAEAEB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798.936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76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42"/>
    </mc:Choice>
    <mc:Fallback>
      <p:transition spd="slow" advTm="50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FD0E0-48CE-4F9E-BF37-02722A660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180" y="1622112"/>
            <a:ext cx="5898264" cy="4567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15A88-5F11-4389-BD1A-82FD5A0490F8}"/>
              </a:ext>
            </a:extLst>
          </p:cNvPr>
          <p:cNvSpPr txBox="1"/>
          <p:nvPr/>
        </p:nvSpPr>
        <p:spPr>
          <a:xfrm>
            <a:off x="1129003" y="580339"/>
            <a:ext cx="881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Truncating the data from the old tables and then recording this action into the</a:t>
            </a:r>
          </a:p>
          <a:p>
            <a:r>
              <a:rPr lang="en-US" b="1" dirty="0" err="1"/>
              <a:t>WorkFlowSteps</a:t>
            </a:r>
            <a:r>
              <a:rPr lang="en-US" b="1" dirty="0"/>
              <a:t> table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341E09B-A037-47EE-B7E8-C689C089A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20"/>
    </mc:Choice>
    <mc:Fallback>
      <p:transition spd="slow" advTm="27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A157D-F6ED-4682-91F1-AD09106D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4" y="970940"/>
            <a:ext cx="8932838" cy="5803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083A1-C386-4DBD-B6C6-A09B274C6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247" y="2480922"/>
            <a:ext cx="2883574" cy="213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2FC9CA-F91C-4447-A23C-564E51C337E8}"/>
              </a:ext>
            </a:extLst>
          </p:cNvPr>
          <p:cNvSpPr txBox="1"/>
          <p:nvPr/>
        </p:nvSpPr>
        <p:spPr>
          <a:xfrm>
            <a:off x="0" y="83975"/>
            <a:ext cx="10581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Project2.CheckTableRows proc makes a fresh table that is then inserted with the row count in</a:t>
            </a:r>
          </a:p>
          <a:p>
            <a:r>
              <a:rPr lang="en-US" dirty="0"/>
              <a:t>each individual table and displays said table, as well as updates the </a:t>
            </a:r>
            <a:r>
              <a:rPr lang="en-US" dirty="0" err="1"/>
              <a:t>WorkFlowSteps</a:t>
            </a:r>
            <a:r>
              <a:rPr lang="en-US" dirty="0"/>
              <a:t> table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3E583F36-8189-45F6-97A8-33D5D9ADA56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631.628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92"/>
    </mc:Choice>
    <mc:Fallback>
      <p:transition spd="slow" advTm="32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2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Group Members Task</a:t>
            </a:r>
          </a:p>
        </p:txBody>
      </p:sp>
      <p:sp>
        <p:nvSpPr>
          <p:cNvPr id="42" name="Freeform: Shape 34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FFE7F91-8268-4D8F-A669-7633C0EAD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170074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7118E1C-C99F-49EA-B2E4-EC0EF8499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545" y="1302607"/>
            <a:ext cx="6954220" cy="5353797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D030866-F003-487B-9345-A144B4FED70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370.063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665"/>
    </mc:Choice>
    <mc:Fallback>
      <p:transition spd="slow" advTm="27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A10049FB-9EB9-40A5-B47A-F88DBA10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3" name="Freeform 7">
            <a:extLst>
              <a:ext uri="{FF2B5EF4-FFF2-40B4-BE49-F238E27FC236}">
                <a16:creationId xmlns:a16="http://schemas.microsoft.com/office/drawing/2014/main" id="{9053E132-12E5-44D2-AA0E-9353E65A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/>
              <a:t>Group Meetings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55" y="2548281"/>
            <a:ext cx="5114093" cy="365438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</a:rPr>
              <a:t>Group Meeting One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</a:rPr>
              <a:t> Agenda: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Divide the work among all group members.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Ask the group members to plan out their to-do list and have it ready by next meeting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Set a date for the next group meeting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Set up google group and a drive so everyone can submit their work. 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Interpreting the project’s specifications 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None/>
              <a:defRPr/>
            </a:pPr>
            <a:endParaRPr lang="en-US" sz="1000">
              <a:solidFill>
                <a:schemeClr val="bg1"/>
              </a:solidFill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None/>
              <a:defRPr/>
            </a:pPr>
            <a:r>
              <a:rPr lang="en-US" sz="1000">
                <a:solidFill>
                  <a:schemeClr val="bg1"/>
                </a:solidFill>
              </a:rPr>
              <a:t>Group Meeting Two 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None/>
              <a:defRPr/>
            </a:pPr>
            <a:r>
              <a:rPr lang="en-US" sz="1000">
                <a:solidFill>
                  <a:schemeClr val="bg1"/>
                </a:solidFill>
              </a:rPr>
              <a:t>Agenda: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Go over the members to-do list and the team’s Gantt Tracker.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Answer any questions a member might have regarding the project’s requirements and objective.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Set a date for the next group meeting via Zoom or Discord.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000">
                <a:solidFill>
                  <a:schemeClr val="bg1"/>
                </a:solidFill>
              </a:rPr>
              <a:t>Average meeting was approximately 30-40 minutes.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</a:pPr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456E4E-9E10-43E5-B73F-83BC3B6F1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9981" y="2548281"/>
            <a:ext cx="1931714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263D3E-C478-476B-A3EB-952FB9F0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0311" y="2548281"/>
            <a:ext cx="2398621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EB18911-9ACC-4917-B1FF-57CFC38BE6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87"/>
    </mc:Choice>
    <mc:Fallback>
      <p:transition spd="slow" advTm="69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36A7-8694-4066-8EC9-2C8398D9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77" y="284938"/>
            <a:ext cx="9404723" cy="1400530"/>
          </a:xfrm>
        </p:spPr>
        <p:txBody>
          <a:bodyPr/>
          <a:lstStyle/>
          <a:p>
            <a:r>
              <a:rPr lang="en-US" dirty="0"/>
              <a:t>Finalized Project 2 Gantt tracker (G3-9)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E8CA7B-DF1B-4DEB-9842-6B1B948F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1" y="2088859"/>
            <a:ext cx="10859317" cy="373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C805B-4ECC-436E-8055-E42B095ADA0E}"/>
              </a:ext>
            </a:extLst>
          </p:cNvPr>
          <p:cNvSpPr txBox="1"/>
          <p:nvPr/>
        </p:nvSpPr>
        <p:spPr>
          <a:xfrm>
            <a:off x="8778851" y="122791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Nova Cond" panose="020B0604020202020204" pitchFamily="34" charset="0"/>
                <a:cs typeface="Arabic Typesetting" panose="020B0604020202020204" pitchFamily="66" charset="-78"/>
              </a:rPr>
              <a:t>Pre-Extension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BD21DC2-2650-4ABD-B167-BA67C9F2B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59"/>
    </mc:Choice>
    <mc:Fallback>
      <p:transition spd="slow" advTm="2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F7CE-E772-419C-8E8B-191A5EA0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0" y="406065"/>
            <a:ext cx="9404723" cy="1400530"/>
          </a:xfrm>
        </p:spPr>
        <p:txBody>
          <a:bodyPr/>
          <a:lstStyle/>
          <a:p>
            <a:r>
              <a:rPr lang="en-US" dirty="0"/>
              <a:t>Finalized Project 2 Gantt tracker</a:t>
            </a:r>
            <a:br>
              <a:rPr lang="en-US" dirty="0"/>
            </a:br>
            <a:r>
              <a:rPr lang="en-US" dirty="0"/>
              <a:t>(G3-9)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641FCC-4AB3-4BA1-AAE6-397BE6772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9538" y="2230016"/>
            <a:ext cx="11292703" cy="4049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5FAA8-7644-47C7-956A-B9BC4BCB12E6}"/>
              </a:ext>
            </a:extLst>
          </p:cNvPr>
          <p:cNvSpPr txBox="1"/>
          <p:nvPr/>
        </p:nvSpPr>
        <p:spPr>
          <a:xfrm>
            <a:off x="8628969" y="1355127"/>
            <a:ext cx="2321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Nova Cond" panose="020B0506020202020204" pitchFamily="34" charset="0"/>
              </a:rPr>
              <a:t>Post-Extension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19897A-C454-4460-8EFA-4041A1A5C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50"/>
    </mc:Choice>
    <mc:Fallback>
      <p:transition spd="slow" advTm="22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11AADD-6885-41A3-8A09-A3AFA8FB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97" y="1957818"/>
            <a:ext cx="9249981" cy="4844245"/>
          </a:xfrm>
          <a:prstGeom prst="rect">
            <a:avLst/>
          </a:prstGeom>
        </p:spPr>
      </p:pic>
      <p:pic>
        <p:nvPicPr>
          <p:cNvPr id="3076" name="Picture 4" descr="Amazon.com: Sony Creative Software Vegas Pro 13: Software">
            <a:extLst>
              <a:ext uri="{FF2B5EF4-FFF2-40B4-BE49-F238E27FC236}">
                <a16:creationId xmlns:a16="http://schemas.microsoft.com/office/drawing/2014/main" id="{3451B31D-AD4B-4EB3-A0B8-C1119BD34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066" y="2071394"/>
            <a:ext cx="1774570" cy="17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dobe Premiere Pro Logo - PNG and Vector - Logo Download">
            <a:extLst>
              <a:ext uri="{FF2B5EF4-FFF2-40B4-BE49-F238E27FC236}">
                <a16:creationId xmlns:a16="http://schemas.microsoft.com/office/drawing/2014/main" id="{8707AF96-1E7C-4872-8174-0BB90A0E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066" y="4379941"/>
            <a:ext cx="1821406" cy="17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B753F-B6FE-4255-B1D6-9D292470E215}"/>
              </a:ext>
            </a:extLst>
          </p:cNvPr>
          <p:cNvSpPr txBox="1"/>
          <p:nvPr/>
        </p:nvSpPr>
        <p:spPr>
          <a:xfrm>
            <a:off x="209724" y="735859"/>
            <a:ext cx="9881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Sony Vegas (</a:t>
            </a:r>
            <a:r>
              <a:rPr lang="en-US" dirty="0" err="1"/>
              <a:t>Emiljano</a:t>
            </a:r>
            <a:r>
              <a:rPr lang="en-US" dirty="0"/>
              <a:t> Bodaj) and Adobe Premiere (Danny </a:t>
            </a:r>
            <a:r>
              <a:rPr lang="en-US" dirty="0" err="1"/>
              <a:t>Mancheno</a:t>
            </a:r>
            <a:r>
              <a:rPr lang="en-US" dirty="0"/>
              <a:t>) were utilized for</a:t>
            </a:r>
          </a:p>
          <a:p>
            <a:r>
              <a:rPr lang="en-US" dirty="0"/>
              <a:t>the project. These services were used specifically for the JDBC video and presentation</a:t>
            </a:r>
          </a:p>
          <a:p>
            <a:r>
              <a:rPr lang="en-US" dirty="0"/>
              <a:t>.MP4, respectfully.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71F2F-19C4-488E-9877-C94D89BFB6A0}"/>
              </a:ext>
            </a:extLst>
          </p:cNvPr>
          <p:cNvSpPr txBox="1"/>
          <p:nvPr/>
        </p:nvSpPr>
        <p:spPr>
          <a:xfrm>
            <a:off x="3733101" y="55937"/>
            <a:ext cx="315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 Nova Cond" panose="020B0506020202020204" pitchFamily="34" charset="0"/>
              </a:rPr>
              <a:t>For Video Editing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CF78ECF-F5A9-4597-9BD2-6169ECDA9FD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894.913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6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96"/>
    </mc:Choice>
    <mc:Fallback>
      <p:transition spd="slow" advTm="28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AFF3AA-4486-44BB-A9FF-E1C5C71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78148" y="1166021"/>
            <a:ext cx="7763012" cy="5408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1E973-F045-4E2B-922E-23976DEB2F5A}"/>
              </a:ext>
            </a:extLst>
          </p:cNvPr>
          <p:cNvSpPr txBox="1"/>
          <p:nvPr/>
        </p:nvSpPr>
        <p:spPr>
          <a:xfrm>
            <a:off x="2519266" y="373224"/>
            <a:ext cx="682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POORSQL.COM is once again utilized for proper formatting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A8FE0F-81FD-44B3-91D7-1F8A38C9C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7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7"/>
    </mc:Choice>
    <mc:Fallback>
      <p:transition spd="slow" advTm="14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6CAF2E-8D43-4F0F-A790-255656F5B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342" y="552350"/>
            <a:ext cx="8825658" cy="8614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To-do List for </a:t>
            </a:r>
            <a:r>
              <a:rPr lang="en-US" b="1" dirty="0" err="1">
                <a:solidFill>
                  <a:schemeClr val="tx1"/>
                </a:solidFill>
              </a:rPr>
              <a:t>Emiljano</a:t>
            </a:r>
            <a:r>
              <a:rPr lang="en-US" b="1" dirty="0">
                <a:solidFill>
                  <a:schemeClr val="tx1"/>
                </a:solidFill>
              </a:rPr>
              <a:t> Bodaj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C26BC-B8D0-4E1E-AA71-01AC752C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92" y="1168124"/>
            <a:ext cx="6687395" cy="529859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15E1886-CCBE-433A-9E44-2B4E4044F7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076.49879999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7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27"/>
    </mc:Choice>
    <mc:Fallback>
      <p:transition spd="slow" advTm="24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18D36F-E2BA-4986-A561-0A11F09AF01E}"/>
              </a:ext>
            </a:extLst>
          </p:cNvPr>
          <p:cNvSpPr txBox="1"/>
          <p:nvPr/>
        </p:nvSpPr>
        <p:spPr>
          <a:xfrm>
            <a:off x="1250303" y="139960"/>
            <a:ext cx="8629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Delving into the coding portion (Recreation of the </a:t>
            </a:r>
            <a:r>
              <a:rPr lang="en-US" sz="2000" b="1" dirty="0" err="1"/>
              <a:t>BIClass</a:t>
            </a:r>
            <a:r>
              <a:rPr lang="en-US" sz="2000" b="1" dirty="0"/>
              <a:t> Database)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131A7-43F5-47C6-BADF-C8B2CB51AA30}"/>
              </a:ext>
            </a:extLst>
          </p:cNvPr>
          <p:cNvSpPr txBox="1"/>
          <p:nvPr/>
        </p:nvSpPr>
        <p:spPr>
          <a:xfrm>
            <a:off x="2719007" y="718457"/>
            <a:ext cx="594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Nova Cond" panose="020B0506020202020204" pitchFamily="34" charset="0"/>
              </a:rPr>
              <a:t>Some Preamble Before the Actual Code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41A666-ED27-49B6-B897-2A784D094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31" y="3210751"/>
            <a:ext cx="7358775" cy="2928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ACF8BA-6CE4-413C-90E9-ECB6B4A59365}"/>
              </a:ext>
            </a:extLst>
          </p:cNvPr>
          <p:cNvSpPr txBox="1"/>
          <p:nvPr/>
        </p:nvSpPr>
        <p:spPr>
          <a:xfrm>
            <a:off x="0" y="1332187"/>
            <a:ext cx="12421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Checking the amount of rows in each table before they were tampered with, after the old tables have been </a:t>
            </a:r>
          </a:p>
          <a:p>
            <a:r>
              <a:rPr lang="en-US" dirty="0"/>
              <a:t>truncated, and then after they were loaded with the contents of the </a:t>
            </a:r>
            <a:r>
              <a:rPr lang="en-US" dirty="0" err="1"/>
              <a:t>FileUpload.OriginallyLoadedData</a:t>
            </a:r>
            <a:r>
              <a:rPr lang="en-US" dirty="0"/>
              <a:t> </a:t>
            </a:r>
          </a:p>
          <a:p>
            <a:r>
              <a:rPr lang="en-US" dirty="0"/>
              <a:t>table + sequences (for the columns that aren’t present in that table, such as </a:t>
            </a:r>
            <a:r>
              <a:rPr lang="en-US" dirty="0" err="1"/>
              <a:t>ColumnKey</a:t>
            </a:r>
            <a:r>
              <a:rPr lang="en-US" dirty="0"/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AA3BC-28B2-44D0-81AA-46BFA1B44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516" y="2948265"/>
            <a:ext cx="4159953" cy="3191278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DD25F19-97ED-4643-A082-1062CA442F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7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74"/>
    </mc:Choice>
    <mc:Fallback>
      <p:transition spd="slow" advTm="50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467</Words>
  <Application>Microsoft Office PowerPoint</Application>
  <PresentationFormat>Widescreen</PresentationFormat>
  <Paragraphs>56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Nova Cond</vt:lpstr>
      <vt:lpstr>Calibri</vt:lpstr>
      <vt:lpstr>Century Gothic</vt:lpstr>
      <vt:lpstr>Wingdings 3</vt:lpstr>
      <vt:lpstr>Ion</vt:lpstr>
      <vt:lpstr>PowerPoint Presentation</vt:lpstr>
      <vt:lpstr>Group Members Task</vt:lpstr>
      <vt:lpstr>Group Meetings</vt:lpstr>
      <vt:lpstr>Finalized Project 2 Gantt tracker (G3-9)</vt:lpstr>
      <vt:lpstr>Finalized Project 2 Gantt tracker (G3-9)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florida bodaj</dc:creator>
  <cp:lastModifiedBy>florida bodaj</cp:lastModifiedBy>
  <cp:revision>7</cp:revision>
  <dcterms:created xsi:type="dcterms:W3CDTF">2020-04-12T21:15:20Z</dcterms:created>
  <dcterms:modified xsi:type="dcterms:W3CDTF">2020-04-13T07:57:38Z</dcterms:modified>
</cp:coreProperties>
</file>